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7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BE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31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95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8314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991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9170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2030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901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61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85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095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84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75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02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63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24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33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6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  <p:sldLayoutId id="2147484049" r:id="rId12"/>
    <p:sldLayoutId id="2147484050" r:id="rId13"/>
    <p:sldLayoutId id="2147484051" r:id="rId14"/>
    <p:sldLayoutId id="2147484052" r:id="rId15"/>
    <p:sldLayoutId id="21474840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260648"/>
            <a:ext cx="888879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</a:rPr>
              <a:t>МБДОУ ДС «Улыбка» г.Волгодонска </a:t>
            </a:r>
          </a:p>
          <a:p>
            <a:pPr algn="ctr"/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</a:rPr>
              <a:t>«</a:t>
            </a:r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</a:rPr>
              <a:t>Образовательные </a:t>
            </a:r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</a:rPr>
              <a:t>эффекты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</a:rPr>
              <a:t> в социо-игровой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</a:rPr>
              <a:t>технологии»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</a:p>
          <a:p>
            <a:endParaRPr lang="ru-RU" sz="2000" b="1" dirty="0">
              <a:solidFill>
                <a:srgbClr val="FF0000"/>
              </a:solidFill>
              <a:latin typeface="Bookman Old Style" pitchFamily="18" charset="0"/>
            </a:endParaRPr>
          </a:p>
          <a:p>
            <a:endParaRPr lang="ru-RU" sz="20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endParaRPr lang="ru-RU" sz="2000" b="1" dirty="0">
              <a:solidFill>
                <a:srgbClr val="FF000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				</a:t>
            </a:r>
            <a:r>
              <a:rPr lang="ru-RU" sz="2000" dirty="0" smtClean="0">
                <a:latin typeface="Bookman Old Style" pitchFamily="18" charset="0"/>
              </a:rPr>
              <a:t>Материал подготовлен:</a:t>
            </a:r>
          </a:p>
          <a:p>
            <a:r>
              <a:rPr lang="ru-RU" sz="2000" dirty="0">
                <a:latin typeface="Bookman Old Style" pitchFamily="18" charset="0"/>
              </a:rPr>
              <a:t>	</a:t>
            </a:r>
            <a:r>
              <a:rPr lang="ru-RU" sz="2000" dirty="0" smtClean="0">
                <a:latin typeface="Bookman Old Style" pitchFamily="18" charset="0"/>
              </a:rPr>
              <a:t>			воспитателем Афанасьевой Н.В</a:t>
            </a:r>
            <a:endParaRPr lang="ru-RU" sz="2000" dirty="0"/>
          </a:p>
          <a:p>
            <a:endParaRPr lang="ru-RU" sz="20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25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60590"/>
            <a:ext cx="8280920" cy="388077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СПАСИБО ЗА ВНИМАНИЕ.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28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496943" cy="556469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Представители Социо- игровой педагогики: </a:t>
            </a: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err="1" smtClean="0"/>
              <a:t>Е.Шулешко</a:t>
            </a:r>
            <a:r>
              <a:rPr lang="ru-RU" sz="3600" b="1" dirty="0"/>
              <a:t>, </a:t>
            </a:r>
            <a:endParaRPr lang="ru-RU" sz="3600" b="1" dirty="0" smtClean="0"/>
          </a:p>
          <a:p>
            <a:pPr algn="ctr"/>
            <a:r>
              <a:rPr lang="ru-RU" sz="3600" b="1" dirty="0" smtClean="0"/>
              <a:t>А</a:t>
            </a:r>
            <a:r>
              <a:rPr lang="ru-RU" sz="3600" b="1" dirty="0"/>
              <a:t>. Ершова, </a:t>
            </a:r>
            <a:endParaRPr lang="ru-RU" sz="3600" b="1" dirty="0" smtClean="0"/>
          </a:p>
          <a:p>
            <a:pPr algn="ctr"/>
            <a:r>
              <a:rPr lang="ru-RU" sz="3600" b="1" dirty="0" smtClean="0"/>
              <a:t>В</a:t>
            </a:r>
            <a:r>
              <a:rPr lang="ru-RU" sz="3600" b="1" dirty="0"/>
              <a:t>. </a:t>
            </a:r>
            <a:r>
              <a:rPr lang="ru-RU" sz="3600" b="1" dirty="0" err="1" smtClean="0"/>
              <a:t>Букатов</a:t>
            </a:r>
            <a:endParaRPr lang="ru-RU" sz="3600" b="1" dirty="0" smtClean="0"/>
          </a:p>
          <a:p>
            <a:pPr algn="just"/>
            <a:r>
              <a:rPr lang="ru-RU" dirty="0">
                <a:solidFill>
                  <a:schemeClr val="tx1"/>
                </a:solidFill>
              </a:rPr>
              <a:t>Сам термин «социо-игровой стиль» появился ещё в 1988 году.</a:t>
            </a:r>
          </a:p>
          <a:p>
            <a:pPr algn="just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768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2651" y="740023"/>
            <a:ext cx="76282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социо-игровой </a:t>
            </a:r>
            <a:r>
              <a:rPr lang="ru-RU" sz="4000" b="1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педагогики:</a:t>
            </a:r>
            <a:endParaRPr lang="ru-RU" sz="4000" b="1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5" y="167384"/>
            <a:ext cx="937116" cy="6111930"/>
          </a:xfrm>
          <a:prstGeom prst="rect">
            <a:avLst/>
          </a:prstGeom>
          <a:effectLst/>
        </p:spPr>
        <p:txBody>
          <a:bodyPr vert="wordArtVert" wrap="non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Сущность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32651" y="1124744"/>
            <a:ext cx="779207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  <a:p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3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 не учим, а налаживаем ситуации, когда их участникам хочется доверять и друг другу, и своему собственному опыту, в результате чего происходит эффект добровольного и обучения, и научения, и тренировки». </a:t>
            </a:r>
          </a:p>
        </p:txBody>
      </p:sp>
    </p:spTree>
    <p:extLst>
      <p:ext uri="{BB962C8B-B14F-4D97-AF65-F5344CB8AC3E}">
        <p14:creationId xmlns:p14="http://schemas.microsoft.com/office/powerpoint/2010/main" val="38719986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16632"/>
            <a:ext cx="9289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 рамках данной технологии </a:t>
            </a:r>
            <a:endParaRPr lang="ru-RU" sz="3600" b="1" dirty="0" smtClean="0">
              <a:solidFill>
                <a:srgbClr val="FF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ставим </a:t>
            </a:r>
            <a:r>
              <a:rPr lang="ru-RU" sz="3600" b="1" dirty="0"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перед </a:t>
            </a:r>
            <a:r>
              <a:rPr lang="ru-RU" sz="3600" b="1" dirty="0" smtClean="0"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собой</a:t>
            </a:r>
            <a:endParaRPr lang="ru-RU" sz="3600" b="1" dirty="0">
              <a:solidFill>
                <a:srgbClr val="FF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05211"/>
            <a:ext cx="1170833" cy="6455580"/>
          </a:xfrm>
          <a:prstGeom prst="rect">
            <a:avLst/>
          </a:prstGeom>
        </p:spPr>
        <p:txBody>
          <a:bodyPr vert="wordArtVert" wrap="squar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324622"/>
            <a:ext cx="693731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dirty="0"/>
              <a:t>• </a:t>
            </a:r>
            <a:r>
              <a:rPr lang="ru-RU" sz="3200" dirty="0"/>
              <a:t>помочь детям научиться эффективно общаться; </a:t>
            </a:r>
          </a:p>
          <a:p>
            <a:r>
              <a:rPr lang="ru-RU" sz="3200" dirty="0"/>
              <a:t> • сделать образовательный процесс более увлекательным для детей; </a:t>
            </a:r>
          </a:p>
          <a:p>
            <a:r>
              <a:rPr lang="ru-RU" sz="3200" dirty="0"/>
              <a:t> • способствовать развитию у них активной позиции, самостоятельности, творчества; </a:t>
            </a:r>
          </a:p>
          <a:p>
            <a:r>
              <a:rPr lang="ru-RU" sz="3200" dirty="0"/>
              <a:t> • воспитать в дошкольниках желание узнавать новое.</a:t>
            </a:r>
          </a:p>
        </p:txBody>
      </p:sp>
    </p:spTree>
    <p:extLst>
      <p:ext uri="{BB962C8B-B14F-4D97-AF65-F5344CB8AC3E}">
        <p14:creationId xmlns:p14="http://schemas.microsoft.com/office/powerpoint/2010/main" val="214739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9737" y="260648"/>
            <a:ext cx="7200800" cy="1384995"/>
          </a:xfrm>
          <a:prstGeom prst="rect">
            <a:avLst/>
          </a:prstGeom>
        </p:spPr>
        <p:txBody>
          <a:bodyPr wrap="square">
            <a:spAutoFit/>
            <a:scene3d>
              <a:camera prst="perspectiveContrastingRightFacing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Изучая </a:t>
            </a: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труды</a:t>
            </a: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основателей социо-игровой педагогики </a:t>
            </a: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выделяют некоторые законы общения</a:t>
            </a:r>
            <a:r>
              <a:rPr lang="ru-RU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484784"/>
            <a:ext cx="64087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dirty="0"/>
              <a:t>Не унижайте ребёнка, не оскорбляйте его;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/>
              <a:t>Умейте </a:t>
            </a:r>
            <a:r>
              <a:rPr lang="ru-RU" sz="2400" b="1" dirty="0"/>
              <a:t>найти ошибку и имейте смелость признать её;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/>
              <a:t>Будьте взаимно вежливы, терпимыми и сдержанными;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/>
              <a:t>Поддержи</a:t>
            </a:r>
            <a:r>
              <a:rPr lang="ru-RU" sz="2400" b="1" dirty="0"/>
              <a:t>, помоги подняться и победить;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/>
              <a:t>Задувая чужую свечу, мы не делаем свою ярче;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/>
              <a:t>Дети </a:t>
            </a:r>
            <a:r>
              <a:rPr lang="ru-RU" sz="2400" b="1" dirty="0"/>
              <a:t>фантазёры: не верьте им на слово, но не оставляйте без внимания их проблемы.</a:t>
            </a:r>
          </a:p>
        </p:txBody>
      </p:sp>
    </p:spTree>
    <p:extLst>
      <p:ext uri="{BB962C8B-B14F-4D97-AF65-F5344CB8AC3E}">
        <p14:creationId xmlns:p14="http://schemas.microsoft.com/office/powerpoint/2010/main" val="196546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188640"/>
            <a:ext cx="7704856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Плюсы социо-игрового стиля: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3862" y="1473751"/>
            <a:ext cx="24606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-  </a:t>
            </a:r>
            <a:r>
              <a:rPr lang="ru-RU" b="1" dirty="0"/>
              <a:t>Педагог является равноправным партнером;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83761" y="1073831"/>
            <a:ext cx="228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b="1" dirty="0"/>
              <a:t>- Разрушается барьер между педагогом и ребенком;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2720276"/>
            <a:ext cx="228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b="1" dirty="0"/>
              <a:t>-  Дети ориентированы на сверстников, а значит не являются покорными исполнителями указаний педагога;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633957" y="5573405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b="1" dirty="0"/>
              <a:t>-  Дети самостоятельны и инициативны;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484747" y="5676195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b="1" dirty="0"/>
              <a:t>-  Дети сами устанавливают  правила игры;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3862" y="5573405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b="1" dirty="0"/>
              <a:t>-  Дети обсуждают проблему, находят пути ее решения;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23863" y="3001984"/>
            <a:ext cx="228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 </a:t>
            </a:r>
            <a:r>
              <a:rPr lang="ru-RU" b="1" dirty="0"/>
              <a:t>-  Дети  договариваются, общаются (выполняют роль и говорящих и роль слушающих);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506146" y="3265081"/>
            <a:ext cx="228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b="1" dirty="0"/>
              <a:t>- Общение детей происходит внутри микро группы и между микро группами;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06146" y="1196752"/>
            <a:ext cx="228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b="1" dirty="0"/>
              <a:t>- Дети  помогают друг другу, а также контролируют друг друга;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555776" y="1796916"/>
            <a:ext cx="8640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>
            <a:stCxn id="14" idx="3"/>
          </p:cNvCxnSpPr>
          <p:nvPr/>
        </p:nvCxnSpPr>
        <p:spPr>
          <a:xfrm flipV="1">
            <a:off x="5792146" y="1796916"/>
            <a:ext cx="1012102" cy="1"/>
          </a:xfrm>
          <a:prstGeom prst="bentConnector3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026762" y="2274160"/>
            <a:ext cx="0" cy="8158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536504" y="3645024"/>
            <a:ext cx="98891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5436096" y="4045090"/>
            <a:ext cx="122413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1979712" y="4742409"/>
            <a:ext cx="1" cy="91045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289578" y="6137860"/>
            <a:ext cx="137065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490901" y="6021288"/>
            <a:ext cx="99384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02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11005" y="1700808"/>
            <a:ext cx="4222973" cy="147732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Задания </a:t>
            </a:r>
            <a:r>
              <a:rPr lang="ru-RU" b="1" dirty="0"/>
              <a:t>для творческого самоутверждения – это задания, выполнение которых подразумевает художественно-исполнительский </a:t>
            </a:r>
            <a:endParaRPr lang="ru-RU" b="1" dirty="0" smtClean="0"/>
          </a:p>
          <a:p>
            <a:r>
              <a:rPr lang="ru-RU" b="1" dirty="0" smtClean="0"/>
              <a:t>результат</a:t>
            </a:r>
            <a:r>
              <a:rPr lang="ru-RU" b="1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4163"/>
            <a:ext cx="75608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FF0000"/>
                </a:solidFill>
              </a:rPr>
              <a:t>Авторы социо-игровой технологии предлагают разные игровые задания для детей, которые условно можно разделить на несколько групп: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6866" y="1764830"/>
            <a:ext cx="2286000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lvl="0"/>
            <a:r>
              <a:rPr lang="ru-RU" b="1" dirty="0"/>
              <a:t>Игры-задания для рабочего настроя</a:t>
            </a:r>
            <a:r>
              <a:rPr lang="ru-RU" b="1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2675" y="4005064"/>
            <a:ext cx="2664296" cy="2585323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Игры для социо-игрового приобщения к делу, во время выполнения которых выстраиваются деловые взаимоотношения педагога с детьми, и </a:t>
            </a:r>
            <a:endParaRPr lang="ru-RU" b="1" dirty="0" smtClean="0"/>
          </a:p>
          <a:p>
            <a:pPr lvl="0"/>
            <a:r>
              <a:rPr lang="ru-RU" b="1" dirty="0" smtClean="0"/>
              <a:t>детей </a:t>
            </a:r>
            <a:r>
              <a:rPr lang="ru-RU" b="1" dirty="0"/>
              <a:t>друг с другом.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4221088"/>
            <a:ext cx="3873946" cy="230832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Игровые разминки – объединяются своей всеобщей доступностью, быстро возникающей азартностью и смешным, несерьёзным выигрышем. В них доминирует механизм деятельного и психологически </a:t>
            </a:r>
            <a:r>
              <a:rPr lang="ru-RU" b="1" dirty="0" smtClean="0"/>
              <a:t>эффективного</a:t>
            </a:r>
          </a:p>
          <a:p>
            <a:pPr lvl="0"/>
            <a:r>
              <a:rPr lang="ru-RU" b="1" dirty="0" smtClean="0"/>
              <a:t> </a:t>
            </a:r>
            <a:r>
              <a:rPr lang="ru-RU" b="1" dirty="0"/>
              <a:t>отдыха.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67744" y="2492896"/>
            <a:ext cx="3600400" cy="1656184"/>
          </a:xfrm>
          <a:prstGeom prst="line">
            <a:avLst/>
          </a:prstGeom>
          <a:ln w="571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771800" y="2087996"/>
            <a:ext cx="1656184" cy="1845060"/>
          </a:xfrm>
          <a:prstGeom prst="line">
            <a:avLst/>
          </a:prstGeom>
          <a:ln w="571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97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7122" y="113521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Применение следующих советов позволяет достигнуть динамики в развитии совместных действий у дошкольников </a:t>
            </a:r>
            <a:r>
              <a:rPr lang="ru-RU" sz="2400" b="1" dirty="0" smtClean="0">
                <a:solidFill>
                  <a:srgbClr val="FF0000"/>
                </a:solidFill>
              </a:rPr>
              <a:t>с </a:t>
            </a:r>
            <a:r>
              <a:rPr lang="ru-RU" sz="2400" b="1" dirty="0">
                <a:solidFill>
                  <a:srgbClr val="FF0000"/>
                </a:solidFill>
              </a:rPr>
              <a:t>целью их успешной адаптации к школе: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59224" y="4797152"/>
            <a:ext cx="698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-исходить из реальных возможностей детей, видеть в них возможность реализации своих идей, через решение поставленных задач;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7122" y="2243471"/>
            <a:ext cx="44064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00B050"/>
                </a:solidFill>
              </a:rPr>
              <a:t>-не надо разжёвывать задания, доля самостоятельности должна расти от раза к разу;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1322177"/>
            <a:ext cx="515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002060"/>
                </a:solidFill>
              </a:rPr>
              <a:t>-«молчание - золото» (чем меньше говорит педагог, тем лучше для детей);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12431" y="2996952"/>
            <a:ext cx="51264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-не ставить целей, лучше создать условия, при которых каждый ребёнок раскроется, применяя свой личный опыт;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4107" y="4117705"/>
            <a:ext cx="51175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0070C0"/>
                </a:solidFill>
              </a:rPr>
              <a:t>-если ребёнок отказывается от деятельности, нужно иметь набор упражнений, средств, чтобы участвующий нашёл в себе уверенность;</a:t>
            </a:r>
          </a:p>
        </p:txBody>
      </p:sp>
    </p:spTree>
    <p:extLst>
      <p:ext uri="{BB962C8B-B14F-4D97-AF65-F5344CB8AC3E}">
        <p14:creationId xmlns:p14="http://schemas.microsoft.com/office/powerpoint/2010/main" val="35293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49694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Социо-игровая технология </a:t>
            </a:r>
            <a:endParaRPr lang="ru-RU" sz="3600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dirty="0" smtClean="0"/>
              <a:t>позволяет </a:t>
            </a:r>
            <a:r>
              <a:rPr lang="ru-RU" sz="2800" dirty="0"/>
              <a:t>решать многие задачи, определённые </a:t>
            </a:r>
            <a:r>
              <a:rPr lang="ru-RU" sz="2800" dirty="0" smtClean="0"/>
              <a:t> ФГОС</a:t>
            </a:r>
            <a:r>
              <a:rPr lang="ru-RU" sz="3600" dirty="0" smtClean="0"/>
              <a:t> 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dirty="0" smtClean="0"/>
              <a:t>воспитанники </a:t>
            </a:r>
            <a:r>
              <a:rPr lang="ru-RU" sz="3600" dirty="0"/>
              <a:t>могут реализовать себя как личность, </a:t>
            </a:r>
            <a:endParaRPr lang="ru-RU" sz="3600" dirty="0" smtClean="0"/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dirty="0" smtClean="0"/>
              <a:t>проявлять </a:t>
            </a:r>
            <a:r>
              <a:rPr lang="ru-RU" sz="3600" dirty="0"/>
              <a:t>лидерские качества</a:t>
            </a:r>
            <a:r>
              <a:rPr lang="ru-RU" sz="3600" dirty="0" smtClean="0"/>
              <a:t>,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dirty="0" smtClean="0"/>
              <a:t>ощущать </a:t>
            </a:r>
            <a:r>
              <a:rPr lang="ru-RU" sz="3600" dirty="0"/>
              <a:t>помощь сверстников</a:t>
            </a:r>
            <a:r>
              <a:rPr lang="ru-RU" sz="3600" dirty="0" smtClean="0"/>
              <a:t>,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dirty="0" smtClean="0"/>
              <a:t> </a:t>
            </a:r>
            <a:r>
              <a:rPr lang="ru-RU" sz="3600" dirty="0"/>
              <a:t>преодолевать страх и неуверенность, </a:t>
            </a:r>
            <a:endParaRPr lang="ru-RU" sz="3600" dirty="0" smtClean="0"/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dirty="0" smtClean="0"/>
              <a:t>быть </a:t>
            </a:r>
            <a:r>
              <a:rPr lang="ru-RU" sz="3600" dirty="0"/>
              <a:t>на равных, </a:t>
            </a:r>
            <a:endParaRPr lang="ru-RU" sz="3600" dirty="0" smtClean="0"/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dirty="0" smtClean="0"/>
              <a:t>развивать </a:t>
            </a:r>
            <a:r>
              <a:rPr lang="ru-RU" sz="3600" dirty="0"/>
              <a:t>познавательный интерес и творческую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315081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</TotalTime>
  <Words>546</Words>
  <Application>Microsoft Office PowerPoint</Application>
  <PresentationFormat>Экран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Bookman Old Style</vt:lpstr>
      <vt:lpstr>Mistral</vt:lpstr>
      <vt:lpstr>Tahoma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MASHEENA</cp:lastModifiedBy>
  <cp:revision>16</cp:revision>
  <dcterms:modified xsi:type="dcterms:W3CDTF">2021-03-21T11:57:59Z</dcterms:modified>
</cp:coreProperties>
</file>